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715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spcBef>
                <a:spcPts val="0"/>
              </a:spcBef>
              <a:spcAft>
                <a:spcPts val="0"/>
              </a:spcAft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" name="Shape 24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hape 23"/>
          <p:cNvGrpSpPr/>
          <p:nvPr/>
        </p:nvGrpSpPr>
        <p:grpSpPr>
          <a:xfrm>
            <a:off x="0" y="-7055"/>
            <a:ext cx="10159999" cy="5722056"/>
            <a:chOff x="0" y="-8466"/>
            <a:chExt cx="12192000" cy="6866467"/>
          </a:xfrm>
        </p:grpSpPr>
        <p:sp>
          <p:nvSpPr>
            <p:cNvPr id="24" name="Shape 24"/>
            <p:cNvSpPr/>
            <p:nvPr/>
          </p:nvSpPr>
          <p:spPr>
            <a:xfrm>
              <a:off x="0" y="-7862"/>
              <a:ext cx="863599" cy="5698066"/>
            </a:xfrm>
            <a:custGeom>
              <a:pathLst>
                <a:path extrusionOk="0" h="120000" w="120000">
                  <a:moveTo>
                    <a:pt x="0" y="178"/>
                  </a:moveTo>
                  <a:lnTo>
                    <a:pt x="120000" y="0"/>
                  </a:lnTo>
                  <a:lnTo>
                    <a:pt x="120000" y="356"/>
                  </a:lnTo>
                  <a:lnTo>
                    <a:pt x="0" y="120000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</p:sp>
        <p:cxnSp>
          <p:nvCxnSpPr>
            <p:cNvPr id="25" name="Shape 25"/>
            <p:cNvCxnSpPr/>
            <p:nvPr/>
          </p:nvCxnSpPr>
          <p:spPr>
            <a:xfrm>
              <a:off x="9371011" y="0"/>
              <a:ext cx="1219199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flipH="1">
              <a:off x="7425266" y="3681412"/>
              <a:ext cx="4763558" cy="3176586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" name="Shape 27"/>
            <p:cNvSpPr/>
            <p:nvPr/>
          </p:nvSpPr>
          <p:spPr>
            <a:xfrm>
              <a:off x="9181475" y="-8466"/>
              <a:ext cx="3007348" cy="6866467"/>
            </a:xfrm>
            <a:custGeom>
              <a:pathLst>
                <a:path extrusionOk="0" h="120000" w="12000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8" name="Shape 28"/>
            <p:cNvSpPr/>
            <p:nvPr/>
          </p:nvSpPr>
          <p:spPr>
            <a:xfrm>
              <a:off x="9603442" y="-8466"/>
              <a:ext cx="2588558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Shape 29"/>
            <p:cNvSpPr/>
            <p:nvPr/>
          </p:nvSpPr>
          <p:spPr>
            <a:xfrm>
              <a:off x="8932332" y="3048000"/>
              <a:ext cx="3259667" cy="3809999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9334500" y="-8466"/>
              <a:ext cx="2854326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10898729" y="-8466"/>
              <a:ext cx="1290093" cy="6866467"/>
            </a:xfrm>
            <a:custGeom>
              <a:pathLst>
                <a:path extrusionOk="0" h="120000" w="12000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10938999" y="-8466"/>
              <a:ext cx="1249825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33" name="Shape 33"/>
            <p:cNvSpPr/>
            <p:nvPr/>
          </p:nvSpPr>
          <p:spPr>
            <a:xfrm>
              <a:off x="10371665" y="3589867"/>
              <a:ext cx="1817159" cy="3268132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255888" y="2003778"/>
            <a:ext cx="6472447" cy="137191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45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255888" y="3375694"/>
            <a:ext cx="6472447" cy="9140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685" lvl="1" marL="380985" marR="0" rtl="0" algn="ctr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670" lvl="2" marL="761970" marR="0" rtl="0" algn="ctr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653" lvl="3" marL="1142954" marR="0" rtl="0" algn="ctr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638" lvl="4" marL="1523939" marR="0" rtl="0" algn="ctr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624" lvl="5" marL="1904924" marR="0" rtl="0" algn="ctr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608" lvl="6" marL="2285909" marR="0" rtl="0" algn="ctr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93" lvl="7" marL="2666893" marR="0" rtl="0" algn="ctr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7" lvl="8" marL="3047878" marR="0" rtl="0" algn="ctr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564445" y="4000500"/>
            <a:ext cx="7163889" cy="47228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2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9" name="Shape 89"/>
          <p:cNvSpPr/>
          <p:nvPr>
            <p:ph idx="2" type="pic"/>
          </p:nvPr>
        </p:nvSpPr>
        <p:spPr>
          <a:xfrm>
            <a:off x="564445" y="508000"/>
            <a:ext cx="7163889" cy="32047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685" lvl="1" marL="380985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670" lvl="2" marL="7619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653" lvl="3" marL="114295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638" lvl="4" marL="15239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624" lvl="5" marL="190492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608" lvl="6" marL="228590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93" lvl="7" marL="2666893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7" lvl="8" marL="3047878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564445" y="4472782"/>
            <a:ext cx="7163889" cy="5616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685" lvl="1" marL="380985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670" lvl="2" marL="7619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8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653" lvl="3" marL="114295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638" lvl="4" marL="15239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624" lvl="5" marL="190492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608" lvl="6" marL="228590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93" lvl="7" marL="2666893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7" lvl="8" marL="3047878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aption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564445" y="508000"/>
            <a:ext cx="7163889" cy="28363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66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564445" y="3725332"/>
            <a:ext cx="7163889" cy="130913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685" lvl="1" marL="380985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670" lvl="2" marL="7619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653" lvl="3" marL="114295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638" lvl="4" marL="15239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624" lvl="5" marL="190492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608" lvl="6" marL="228590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93" lvl="7" marL="2666893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7" lvl="8" marL="3047878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 with Caption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776112" y="508000"/>
            <a:ext cx="6745111" cy="2518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66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1138449" y="3026833"/>
            <a:ext cx="6020437" cy="31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685" lvl="1" marL="380985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670" lvl="2" marL="7619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653" lvl="3" marL="114295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638" lvl="4" marL="15239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2316" lvl="5" marL="209541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2300" lvl="6" marL="247640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2286" lvl="7" marL="285738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2269" lvl="8" marL="32383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2" type="body"/>
          </p:nvPr>
        </p:nvSpPr>
        <p:spPr>
          <a:xfrm>
            <a:off x="564445" y="3725332"/>
            <a:ext cx="7163889" cy="130913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685" lvl="1" marL="380985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670" lvl="2" marL="7619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653" lvl="3" marL="114295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638" lvl="4" marL="15239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624" lvl="5" marL="190492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608" lvl="6" marL="228590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93" lvl="7" marL="2666893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7" lvl="8" marL="3047878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107" name="Shape 107"/>
          <p:cNvSpPr txBox="1"/>
          <p:nvPr/>
        </p:nvSpPr>
        <p:spPr>
          <a:xfrm>
            <a:off x="451558" y="658649"/>
            <a:ext cx="508000" cy="487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76200" rIns="76200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6666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7410842" y="2405464"/>
            <a:ext cx="508000" cy="487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76200" rIns="76200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6666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ame Card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564445" y="1609990"/>
            <a:ext cx="7163889" cy="216288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66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564445" y="3772873"/>
            <a:ext cx="7163889" cy="12615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685" lvl="1" marL="380985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670" lvl="2" marL="7619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653" lvl="3" marL="114295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638" lvl="4" marL="15239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624" lvl="5" marL="190492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608" lvl="6" marL="228590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93" lvl="7" marL="2666893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7" lvl="8" marL="3047878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 Name Card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776112" y="508000"/>
            <a:ext cx="6745111" cy="2518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66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564443" y="3344332"/>
            <a:ext cx="7163891" cy="42854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685" lvl="1" marL="380985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670" lvl="2" marL="7619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653" lvl="3" marL="114295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638" lvl="4" marL="15239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2316" lvl="5" marL="209541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2300" lvl="6" marL="247640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2286" lvl="7" marL="285738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2269" lvl="8" marL="32383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2" type="body"/>
          </p:nvPr>
        </p:nvSpPr>
        <p:spPr>
          <a:xfrm>
            <a:off x="564445" y="3772873"/>
            <a:ext cx="7163889" cy="12615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685" lvl="1" marL="380985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670" lvl="2" marL="7619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653" lvl="3" marL="114295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638" lvl="4" marL="15239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624" lvl="5" marL="190492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608" lvl="6" marL="228590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93" lvl="7" marL="2666893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7" lvl="8" marL="3047878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122" name="Shape 122"/>
          <p:cNvSpPr txBox="1"/>
          <p:nvPr/>
        </p:nvSpPr>
        <p:spPr>
          <a:xfrm>
            <a:off x="451558" y="658649"/>
            <a:ext cx="508000" cy="487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76200" rIns="76200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6666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7410842" y="2405464"/>
            <a:ext cx="508000" cy="487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76200" rIns="76200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6666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rue or False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571500" y="508000"/>
            <a:ext cx="7156836" cy="2518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666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564443" y="3344332"/>
            <a:ext cx="7163891" cy="42854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685" lvl="1" marL="380985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670" lvl="2" marL="7619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653" lvl="3" marL="114295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638" lvl="4" marL="15239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2316" lvl="5" marL="209541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2300" lvl="6" marL="247640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2286" lvl="7" marL="285738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2269" lvl="8" marL="32383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2" type="body"/>
          </p:nvPr>
        </p:nvSpPr>
        <p:spPr>
          <a:xfrm>
            <a:off x="564445" y="3772873"/>
            <a:ext cx="7163889" cy="12615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685" lvl="1" marL="380985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670" lvl="2" marL="7619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653" lvl="3" marL="114295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638" lvl="4" marL="15239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624" lvl="5" marL="190492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608" lvl="6" marL="228590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93" lvl="7" marL="2666893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7" lvl="8" marL="3047878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564445" y="508000"/>
            <a:ext cx="7163889" cy="1100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 rot="5400000">
            <a:off x="2529401" y="-164464"/>
            <a:ext cx="3233978" cy="71638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39" lvl="0" marL="2857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83083" lvl="1" marL="61910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2030"/>
              <a:buFont typeface="Noto Sans Symbols"/>
              <a:buChar char="▶"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43878" lvl="2" marL="952462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77800"/>
              <a:buFont typeface="Noto Sans Symbols"/>
              <a:buChar char="▶"/>
              <a:defRPr b="0" i="0" sz="11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347" lvl="3" marL="1333447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331" lvl="4" marL="171443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2316" lvl="5" marL="209541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2300" lvl="6" marL="247640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2286" lvl="7" marL="285738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2269" lvl="8" marL="32383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 rot="5400000">
            <a:off x="4995266" y="2152461"/>
            <a:ext cx="4376208" cy="108728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 rot="5400000">
            <a:off x="1318070" y="-245625"/>
            <a:ext cx="4376207" cy="58834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39" lvl="0" marL="2857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83083" lvl="1" marL="61910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2030"/>
              <a:buFont typeface="Noto Sans Symbols"/>
              <a:buChar char="▶"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43878" lvl="2" marL="952462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77800"/>
              <a:buFont typeface="Noto Sans Symbols"/>
              <a:buChar char="▶"/>
              <a:defRPr b="0" i="0" sz="11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347" lvl="3" marL="1333447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331" lvl="4" marL="171443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2316" lvl="5" marL="209541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2300" lvl="6" marL="247640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2286" lvl="7" marL="285738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2269" lvl="8" marL="32383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0" name="Shape 140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564445" y="508000"/>
            <a:ext cx="7163889" cy="1100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564445" y="1800491"/>
            <a:ext cx="7163889" cy="323397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39" lvl="0" marL="2857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83083" lvl="1" marL="61910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2030"/>
              <a:buFont typeface="Noto Sans Symbols"/>
              <a:buChar char="▶"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43878" lvl="2" marL="952462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77800"/>
              <a:buFont typeface="Noto Sans Symbols"/>
              <a:buChar char="▶"/>
              <a:defRPr b="0" i="0" sz="11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347" lvl="3" marL="1333447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331" lvl="4" marL="171443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2316" lvl="5" marL="209541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2300" lvl="6" marL="247640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2286" lvl="7" marL="285738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2269" lvl="8" marL="32383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46334" y="494472"/>
            <a:ext cx="9467333" cy="6363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46334" y="1280528"/>
            <a:ext cx="9467333" cy="3795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39" lvl="0" marL="285739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83083" lvl="1" marL="6191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2030"/>
              <a:buFont typeface="Noto Sans Symbols"/>
              <a:buChar char="▶"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43878" lvl="2" marL="95246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800"/>
              <a:buFont typeface="Noto Sans Symbols"/>
              <a:buChar char="▶"/>
              <a:defRPr b="0" i="0" sz="11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347" lvl="3" marL="1333447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331" lvl="4" marL="1714431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2316" lvl="5" marL="2095416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2300" lvl="6" marL="2476401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2286" lvl="7" marL="2857386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2269" lvl="8" marL="323837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9413875" y="5180012"/>
            <a:ext cx="610305" cy="438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564445" y="2250723"/>
            <a:ext cx="7163889" cy="15221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333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564445" y="3772873"/>
            <a:ext cx="7163889" cy="716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67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685" lvl="1" marL="380985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670" lvl="2" marL="7619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333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653" lvl="3" marL="114295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638" lvl="4" marL="15239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624" lvl="5" marL="190492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608" lvl="6" marL="228590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93" lvl="7" marL="2666893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7" lvl="8" marL="3047878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564445" y="508000"/>
            <a:ext cx="7163889" cy="1100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564445" y="1800491"/>
            <a:ext cx="3486696" cy="323397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39" lvl="0" marL="2857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83083" lvl="1" marL="61910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2030"/>
              <a:buFont typeface="Noto Sans Symbols"/>
              <a:buChar char="▶"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43878" lvl="2" marL="952462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77800"/>
              <a:buFont typeface="Noto Sans Symbols"/>
              <a:buChar char="▶"/>
              <a:defRPr b="0" i="0" sz="11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347" lvl="3" marL="1333447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331" lvl="4" marL="171443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2316" lvl="5" marL="209541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2300" lvl="6" marL="247640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2286" lvl="7" marL="285738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2269" lvl="8" marL="32383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4241642" y="1800491"/>
            <a:ext cx="3486695" cy="323397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39" lvl="0" marL="2857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83083" lvl="1" marL="61910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2030"/>
              <a:buFont typeface="Noto Sans Symbols"/>
              <a:buChar char="▶"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43878" lvl="2" marL="952462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77800"/>
              <a:buFont typeface="Noto Sans Symbols"/>
              <a:buChar char="▶"/>
              <a:defRPr b="0" i="0" sz="11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347" lvl="3" marL="1333447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331" lvl="4" marL="171443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2316" lvl="5" marL="209541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2300" lvl="6" marL="247640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2286" lvl="7" marL="285738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2269" lvl="8" marL="32383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564445" y="508000"/>
            <a:ext cx="7163889" cy="1100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563120" y="1800818"/>
            <a:ext cx="3488018" cy="48021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685" lvl="1" marL="380985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670" lvl="2" marL="7619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653" lvl="3" marL="114295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638" lvl="4" marL="15239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624" lvl="5" marL="190492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608" lvl="6" marL="228590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93" lvl="7" marL="2666893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7" lvl="8" marL="3047878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563120" y="2281038"/>
            <a:ext cx="3488018" cy="27534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39" lvl="0" marL="2857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83083" lvl="1" marL="61910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2030"/>
              <a:buFont typeface="Noto Sans Symbols"/>
              <a:buChar char="▶"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43878" lvl="2" marL="952462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77800"/>
              <a:buFont typeface="Noto Sans Symbols"/>
              <a:buChar char="▶"/>
              <a:defRPr b="0" i="0" sz="11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347" lvl="3" marL="1333447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331" lvl="4" marL="171443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2316" lvl="5" marL="209541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2300" lvl="6" marL="247640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2286" lvl="7" marL="285738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2269" lvl="8" marL="32383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3" type="body"/>
          </p:nvPr>
        </p:nvSpPr>
        <p:spPr>
          <a:xfrm>
            <a:off x="4240319" y="1800818"/>
            <a:ext cx="3488015" cy="48021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685" lvl="1" marL="380985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670" lvl="2" marL="7619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653" lvl="3" marL="114295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638" lvl="4" marL="15239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624" lvl="5" marL="190492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608" lvl="6" marL="228590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593" lvl="7" marL="2666893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577" lvl="8" marL="3047878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4" type="body"/>
          </p:nvPr>
        </p:nvSpPr>
        <p:spPr>
          <a:xfrm>
            <a:off x="4240321" y="2281038"/>
            <a:ext cx="3488013" cy="27534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39" lvl="0" marL="2857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83083" lvl="1" marL="61910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2030"/>
              <a:buFont typeface="Noto Sans Symbols"/>
              <a:buChar char="▶"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43878" lvl="2" marL="952462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77800"/>
              <a:buFont typeface="Noto Sans Symbols"/>
              <a:buChar char="▶"/>
              <a:defRPr b="0" i="0" sz="11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347" lvl="3" marL="1333447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331" lvl="4" marL="171443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2316" lvl="5" marL="209541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2300" lvl="6" marL="247640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2286" lvl="7" marL="285738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2269" lvl="8" marL="32383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564445" y="508000"/>
            <a:ext cx="7163889" cy="1100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564445" y="1248837"/>
            <a:ext cx="3212106" cy="10653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1667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967051" y="429104"/>
            <a:ext cx="3761283" cy="46053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39" lvl="0" marL="2857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83083" lvl="1" marL="61910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2030"/>
              <a:buFont typeface="Noto Sans Symbols"/>
              <a:buChar char="▶"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43878" lvl="2" marL="952462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77800"/>
              <a:buFont typeface="Noto Sans Symbols"/>
              <a:buChar char="▶"/>
              <a:defRPr b="0" i="0" sz="11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347" lvl="3" marL="1333447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331" lvl="4" marL="171443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2316" lvl="5" marL="209541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2300" lvl="6" marL="247640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2286" lvl="7" marL="285738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2269" lvl="8" marL="32383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564445" y="2314224"/>
            <a:ext cx="3212106" cy="21537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2571" lvl="1" marL="38087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1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441" lvl="2" marL="76174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312" lvl="3" marL="1142612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8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182" lvl="4" marL="1523482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8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051" lvl="5" marL="1904352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8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1922" lvl="6" marL="2285223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8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1793" lvl="7" marL="2666093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8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1664" lvl="8" marL="3046964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8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-7055"/>
            <a:ext cx="10159999" cy="5722056"/>
            <a:chOff x="0" y="-8466"/>
            <a:chExt cx="12192000" cy="6866467"/>
          </a:xfrm>
        </p:grpSpPr>
        <p:cxnSp>
          <p:nvCxnSpPr>
            <p:cNvPr id="7" name="Shape 7"/>
            <p:cNvCxnSpPr/>
            <p:nvPr/>
          </p:nvCxnSpPr>
          <p:spPr>
            <a:xfrm>
              <a:off x="9371011" y="0"/>
              <a:ext cx="1219199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 flipH="1">
              <a:off x="7425266" y="3681412"/>
              <a:ext cx="4763558" cy="3176586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" name="Shape 9"/>
            <p:cNvSpPr/>
            <p:nvPr/>
          </p:nvSpPr>
          <p:spPr>
            <a:xfrm>
              <a:off x="9181475" y="-8466"/>
              <a:ext cx="3007348" cy="6866467"/>
            </a:xfrm>
            <a:custGeom>
              <a:pathLst>
                <a:path extrusionOk="0" h="120000" w="12000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Shape 10"/>
            <p:cNvSpPr/>
            <p:nvPr/>
          </p:nvSpPr>
          <p:spPr>
            <a:xfrm>
              <a:off x="9603442" y="-8466"/>
              <a:ext cx="2588558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Shape 11"/>
            <p:cNvSpPr/>
            <p:nvPr/>
          </p:nvSpPr>
          <p:spPr>
            <a:xfrm>
              <a:off x="8932332" y="3048000"/>
              <a:ext cx="3259667" cy="3809999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9334500" y="-8466"/>
              <a:ext cx="2854326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13" name="Shape 13"/>
            <p:cNvSpPr/>
            <p:nvPr/>
          </p:nvSpPr>
          <p:spPr>
            <a:xfrm>
              <a:off x="10898729" y="-8466"/>
              <a:ext cx="1290093" cy="6866467"/>
            </a:xfrm>
            <a:custGeom>
              <a:pathLst>
                <a:path extrusionOk="0" h="120000" w="12000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4" name="Shape 14"/>
            <p:cNvSpPr/>
            <p:nvPr/>
          </p:nvSpPr>
          <p:spPr>
            <a:xfrm>
              <a:off x="10938999" y="-8466"/>
              <a:ext cx="1249825" cy="686646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Shape 15"/>
            <p:cNvSpPr/>
            <p:nvPr/>
          </p:nvSpPr>
          <p:spPr>
            <a:xfrm>
              <a:off x="10371665" y="3589867"/>
              <a:ext cx="1817159" cy="3268132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013200"/>
              <a:ext cx="448732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Shape 17"/>
          <p:cNvSpPr txBox="1"/>
          <p:nvPr>
            <p:ph type="title"/>
          </p:nvPr>
        </p:nvSpPr>
        <p:spPr>
          <a:xfrm>
            <a:off x="564445" y="508000"/>
            <a:ext cx="7163889" cy="1100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564445" y="1800491"/>
            <a:ext cx="7163889" cy="323397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39" lvl="0" marL="285739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83083" lvl="1" marL="61910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2030"/>
              <a:buFont typeface="Noto Sans Symbols"/>
              <a:buChar char="▶"/>
              <a:defRPr b="0" i="0" sz="1333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43878" lvl="2" marL="952462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77800"/>
              <a:buFont typeface="Noto Sans Symbols"/>
              <a:buChar char="▶"/>
              <a:defRPr b="0" i="0" sz="1167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52347" lvl="3" marL="1333447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52331" lvl="4" marL="171443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52316" lvl="5" marL="209541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52300" lvl="6" marL="2476401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52286" lvl="7" marL="2857386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52269" lvl="8" marL="3238370" marR="0" rtl="0" algn="l"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6004278" y="5034469"/>
            <a:ext cx="759949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564445" y="5034469"/>
            <a:ext cx="5248010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7158885" y="5034469"/>
            <a:ext cx="569448" cy="304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9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5" Type="http://schemas.openxmlformats.org/officeDocument/2006/relationships/image" Target="../media/image7.png"/><Relationship Id="rId6" Type="http://schemas.openxmlformats.org/officeDocument/2006/relationships/image" Target="../media/image4.png"/><Relationship Id="rId7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localhost:8000/dashboard/api/reports/" TargetMode="External"/><Relationship Id="rId4" Type="http://schemas.openxmlformats.org/officeDocument/2006/relationships/hyperlink" Target="http://localhost:8000/dashboard/api/reports/5/" TargetMode="External"/><Relationship Id="rId5" Type="http://schemas.openxmlformats.org/officeDocument/2006/relationships/hyperlink" Target="http://localhost:8000/dashboard/api/reports/" TargetMode="External"/><Relationship Id="rId6" Type="http://schemas.openxmlformats.org/officeDocument/2006/relationships/hyperlink" Target="http://localhost:8000/dashboard/api/reports?severity=1" TargetMode="External"/><Relationship Id="rId7" Type="http://schemas.openxmlformats.org/officeDocument/2006/relationships/hyperlink" Target="http://localhost:8000/dashboard/api/reports?module=alas&amp;status=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ctrTitle"/>
          </p:nvPr>
        </p:nvSpPr>
        <p:spPr>
          <a:xfrm>
            <a:off x="2441833" y="778083"/>
            <a:ext cx="5276332" cy="1743333"/>
          </a:xfrm>
          <a:prstGeom prst="rect">
            <a:avLst/>
          </a:prstGeom>
          <a:noFill/>
          <a:ln>
            <a:noFill/>
          </a:ln>
        </p:spPr>
        <p:txBody>
          <a:bodyPr anchorCtr="0" anchor="b" bIns="101575" lIns="101575" rIns="101575" tIns="101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" sz="45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Contextual Security Dashboard</a:t>
            </a:r>
          </a:p>
          <a:p>
            <a:pPr indent="0" lvl="0" marL="0" marR="0" rtl="0" algn="r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" sz="2222" u="none" cap="none" strike="noStrike">
                <a:solidFill>
                  <a:schemeClr val="accent5"/>
                </a:solidFill>
                <a:latin typeface="Trebuchet MS"/>
                <a:ea typeface="Trebuchet MS"/>
                <a:cs typeface="Trebuchet MS"/>
                <a:sym typeface="Trebuchet MS"/>
              </a:rPr>
              <a:t>Team 3</a:t>
            </a:r>
          </a:p>
        </p:txBody>
      </p:sp>
      <p:sp>
        <p:nvSpPr>
          <p:cNvPr id="148" name="Shape 148"/>
          <p:cNvSpPr txBox="1"/>
          <p:nvPr>
            <p:ph idx="1" type="subTitle"/>
          </p:nvPr>
        </p:nvSpPr>
        <p:spPr>
          <a:xfrm>
            <a:off x="1255945" y="3375735"/>
            <a:ext cx="6472332" cy="9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01575" lIns="101575" rIns="101575" tIns="101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" sz="1500" u="none" cap="none" strike="noStrike">
                <a:solidFill>
                  <a:srgbClr val="2E83C3"/>
                </a:solidFill>
                <a:latin typeface="Trebuchet MS"/>
                <a:ea typeface="Trebuchet MS"/>
                <a:cs typeface="Trebuchet MS"/>
                <a:sym typeface="Trebuchet MS"/>
              </a:rPr>
              <a:t>Blake Lassiter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" sz="1500" u="none" cap="none" strike="noStrike">
                <a:solidFill>
                  <a:srgbClr val="2E83C3"/>
                </a:solidFill>
                <a:latin typeface="Trebuchet MS"/>
                <a:ea typeface="Trebuchet MS"/>
                <a:cs typeface="Trebuchet MS"/>
                <a:sym typeface="Trebuchet MS"/>
              </a:rPr>
              <a:t>Veronica Alban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" sz="1500" u="none" cap="none" strike="noStrike">
                <a:solidFill>
                  <a:srgbClr val="2E83C3"/>
                </a:solidFill>
                <a:latin typeface="Trebuchet MS"/>
                <a:ea typeface="Trebuchet MS"/>
                <a:cs typeface="Trebuchet MS"/>
                <a:sym typeface="Trebuchet MS"/>
              </a:rPr>
              <a:t>Joe Kuttickal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" sz="1500" u="none" cap="none" strike="noStrike">
                <a:solidFill>
                  <a:srgbClr val="2E83C3"/>
                </a:solidFill>
                <a:latin typeface="Trebuchet MS"/>
                <a:ea typeface="Trebuchet MS"/>
                <a:cs typeface="Trebuchet MS"/>
                <a:sym typeface="Trebuchet MS"/>
              </a:rPr>
              <a:t>Wes Toler</a:t>
            </a: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5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4912" y="1951524"/>
            <a:ext cx="3377887" cy="3450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346334" y="494472"/>
            <a:ext cx="9467333" cy="6363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Sample Report Post Body</a:t>
            </a:r>
          </a:p>
        </p:txBody>
      </p:sp>
      <p:pic>
        <p:nvPicPr>
          <p:cNvPr id="236" name="Shape 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82943" y="1130805"/>
            <a:ext cx="4994112" cy="4596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x="1016000" y="508000"/>
            <a:ext cx="6446838" cy="7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Front End Layout</a:t>
            </a:r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1016000" y="1219200"/>
            <a:ext cx="6446838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39" lvl="0" marL="285739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8222"/>
              <a:buFont typeface="Noto Sans Symbols"/>
              <a:buChar char="▶"/>
            </a:pPr>
            <a:r>
              <a:rPr b="0" i="0" lang="en" sz="1785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Home</a:t>
            </a:r>
            <a:r>
              <a:rPr b="0" i="0" lang="en" sz="221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0" i="0" lang="en" sz="1785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Page</a:t>
            </a:r>
          </a:p>
          <a:p>
            <a:pPr indent="-250800" lvl="1" marL="619100" marR="0" rtl="0" algn="l">
              <a:lnSpc>
                <a:spcPct val="140000"/>
              </a:lnSpc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750"/>
              <a:buFont typeface="Noto Sans Symbols"/>
              <a:buChar char="▶"/>
            </a:pPr>
            <a:r>
              <a:rPr b="0" i="0" lang="en" sz="1615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Lists all the most recent reports in the dashboard</a:t>
            </a:r>
          </a:p>
          <a:p>
            <a:pPr indent="-285739" lvl="0" marL="285739" marR="0" rtl="0" algn="l">
              <a:lnSpc>
                <a:spcPct val="140000"/>
              </a:lnSpc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79333"/>
              <a:buFont typeface="Noto Sans Symbols"/>
              <a:buChar char="▶"/>
            </a:pPr>
            <a:r>
              <a:rPr b="0" i="0" lang="en" sz="1785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Notices Page</a:t>
            </a:r>
          </a:p>
          <a:p>
            <a:pPr indent="-250800" lvl="1" marL="619100" marR="0" rtl="0" algn="l">
              <a:lnSpc>
                <a:spcPct val="140000"/>
              </a:lnSpc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750"/>
              <a:buFont typeface="Noto Sans Symbols"/>
              <a:buChar char="▶"/>
            </a:pPr>
            <a:r>
              <a:rPr b="0" i="0" lang="en" sz="1615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Lists all the most important reports (severity=1) in the dashboard</a:t>
            </a:r>
          </a:p>
          <a:p>
            <a:pPr indent="-285739" lvl="0" marL="285739" marR="0" rtl="0" algn="l">
              <a:lnSpc>
                <a:spcPct val="140000"/>
              </a:lnSpc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79333"/>
              <a:buFont typeface="Noto Sans Symbols"/>
              <a:buChar char="▶"/>
            </a:pPr>
            <a:r>
              <a:rPr b="0" i="0" lang="en" sz="1785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View</a:t>
            </a:r>
          </a:p>
          <a:p>
            <a:pPr indent="-250800" lvl="1" marL="619100" marR="0" rtl="0" algn="l">
              <a:lnSpc>
                <a:spcPct val="140000"/>
              </a:lnSpc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750"/>
              <a:buFont typeface="Noto Sans Symbols"/>
              <a:buChar char="▶"/>
            </a:pPr>
            <a:r>
              <a:rPr b="0" i="0" lang="en" sz="1615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Sidebar gives access to view reports from specific modules</a:t>
            </a:r>
          </a:p>
          <a:p>
            <a:pPr indent="-285739" lvl="0" marL="285739" marR="0" rtl="0" algn="l">
              <a:lnSpc>
                <a:spcPct val="140000"/>
              </a:lnSpc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79333"/>
              <a:buFont typeface="Noto Sans Symbols"/>
              <a:buChar char="▶"/>
            </a:pPr>
            <a:r>
              <a:rPr b="0" i="0" lang="en" sz="1785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Report View</a:t>
            </a:r>
          </a:p>
          <a:p>
            <a:pPr indent="-250800" lvl="1" marL="619100" marR="0" rtl="0" algn="l">
              <a:lnSpc>
                <a:spcPct val="140000"/>
              </a:lnSpc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750"/>
              <a:buFont typeface="Noto Sans Symbols"/>
              <a:buChar char="▶"/>
            </a:pPr>
            <a:r>
              <a:rPr b="0" i="0" lang="en" sz="1615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Displays detailed data for a particular report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type="title"/>
          </p:nvPr>
        </p:nvSpPr>
        <p:spPr>
          <a:xfrm>
            <a:off x="564445" y="508000"/>
            <a:ext cx="7163889" cy="1100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List View</a:t>
            </a:r>
          </a:p>
        </p:txBody>
      </p:sp>
      <p:pic>
        <p:nvPicPr>
          <p:cNvPr id="248" name="Shape 2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6000" y="1608138"/>
            <a:ext cx="7585309" cy="3551663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564445" y="508000"/>
            <a:ext cx="7163889" cy="1100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Report View</a:t>
            </a:r>
          </a:p>
        </p:txBody>
      </p:sp>
      <p:pic>
        <p:nvPicPr>
          <p:cNvPr id="254" name="Shape 2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6000" y="1608138"/>
            <a:ext cx="7763063" cy="3610633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type="title"/>
          </p:nvPr>
        </p:nvSpPr>
        <p:spPr>
          <a:xfrm>
            <a:off x="564445" y="508000"/>
            <a:ext cx="7163889" cy="1100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Testing</a:t>
            </a:r>
          </a:p>
        </p:txBody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564445" y="1800491"/>
            <a:ext cx="7163889" cy="32339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36538" lvl="0" marL="285738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▶"/>
            </a:pPr>
            <a:r>
              <a:rPr lang="en" sz="2000">
                <a:solidFill>
                  <a:schemeClr val="accent2"/>
                </a:solidFill>
              </a:rPr>
              <a:t>Django APITestCase</a:t>
            </a:r>
          </a:p>
          <a:p>
            <a:pPr lvl="1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600">
                <a:solidFill>
                  <a:schemeClr val="accent4"/>
                </a:solidFill>
              </a:rPr>
              <a:t>Run through the test calls using mock data in a virtual database</a:t>
            </a:r>
          </a:p>
          <a:p>
            <a:pPr lvl="1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600">
                <a:solidFill>
                  <a:schemeClr val="accent4"/>
                </a:solidFill>
              </a:rPr>
              <a:t>Statement coverage</a:t>
            </a:r>
            <a:r>
              <a:rPr lang="en" sz="1600"/>
              <a:t> </a:t>
            </a:r>
          </a:p>
          <a:p>
            <a:pPr lv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▶"/>
            </a:pPr>
            <a:r>
              <a:rPr lang="en" sz="2000">
                <a:solidFill>
                  <a:schemeClr val="accent2"/>
                </a:solidFill>
              </a:rPr>
              <a:t>Selenium</a:t>
            </a:r>
          </a:p>
          <a:p>
            <a:pPr lvl="1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600">
                <a:solidFill>
                  <a:schemeClr val="accent4"/>
                </a:solidFill>
              </a:rPr>
              <a:t>Selenium standalone IDE was used for testing front end</a:t>
            </a:r>
          </a:p>
          <a:p>
            <a:pPr lvl="1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600">
                <a:solidFill>
                  <a:schemeClr val="accent4"/>
                </a:solidFill>
              </a:rPr>
              <a:t>Covered blackbox testing as well as a few extras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564445" y="508000"/>
            <a:ext cx="7163889" cy="1100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Problem Recap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922970" y="1608666"/>
            <a:ext cx="6446838" cy="3233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39" lvl="0" marL="28573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b="0" i="0" lang="en" sz="20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Interactive Intelligence needs a way to effectively monitor security data on the Purecloud Platform</a:t>
            </a:r>
          </a:p>
          <a:p>
            <a:pPr indent="-285739" lvl="0" marL="285739" marR="0" rtl="0" algn="l">
              <a:lnSpc>
                <a:spcPct val="150000"/>
              </a:lnSpc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b="0" i="0" lang="en" sz="20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This means:</a:t>
            </a:r>
          </a:p>
          <a:p>
            <a:pPr indent="-250800" lvl="1" marL="619100" marR="0" rtl="0" algn="l">
              <a:lnSpc>
                <a:spcPct val="150000"/>
              </a:lnSpc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b="0" i="0" lang="en" sz="18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Having all the data in the same place</a:t>
            </a:r>
          </a:p>
          <a:p>
            <a:pPr indent="-250800" lvl="1" marL="619100" marR="0" rtl="0" algn="l">
              <a:lnSpc>
                <a:spcPct val="150000"/>
              </a:lnSpc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b="0" i="0" lang="en" sz="18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Presenting it in a way that is easily human readable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19050" y="665162"/>
            <a:ext cx="85216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PureCloud Security Data</a:t>
            </a: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39862" y="1206500"/>
            <a:ext cx="1758949" cy="1758949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1341437" y="2732088"/>
            <a:ext cx="1955799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18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Unencrypted S3 Buckets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2878138" y="4478337"/>
            <a:ext cx="2106611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18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Amazon Linux Security Advisories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4984750" y="2732088"/>
            <a:ext cx="2516187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18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Overly Permissive Security Groups</a:t>
            </a:r>
          </a:p>
        </p:txBody>
      </p:sp>
      <p:pic>
        <p:nvPicPr>
          <p:cNvPr id="165" name="Shape 16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98813" y="3378200"/>
            <a:ext cx="1465261" cy="1100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64075" y="1524000"/>
            <a:ext cx="2247900" cy="112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564445" y="508000"/>
            <a:ext cx="7163889" cy="1100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Our Solution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1016000" y="1319275"/>
            <a:ext cx="6446838" cy="3233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39" lvl="0" marL="28573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b="0" i="0" lang="en" sz="20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Create a dashboard application to act as:</a:t>
            </a:r>
          </a:p>
          <a:p>
            <a:pPr indent="-250800" lvl="1" marL="619100" marR="0" rtl="0" algn="l">
              <a:lnSpc>
                <a:spcPct val="150000"/>
              </a:lnSpc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b="0" i="0" lang="en" sz="18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A central location to store PureCloud’s security data</a:t>
            </a:r>
          </a:p>
          <a:p>
            <a:pPr indent="-250800" lvl="1" marL="619100" marR="0" rtl="0" algn="l">
              <a:lnSpc>
                <a:spcPct val="150000"/>
              </a:lnSpc>
              <a:spcBef>
                <a:spcPts val="833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b="0" i="0" lang="en" sz="18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A framework for viewing data</a:t>
            </a:r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97927" y="3048000"/>
            <a:ext cx="3482982" cy="266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819150" y="285750"/>
            <a:ext cx="8521699" cy="5730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High-Level Design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4989512" y="3921125"/>
            <a:ext cx="990599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1100" u="none" cap="none" strike="noStrike">
                <a:solidFill>
                  <a:srgbClr val="0070C0"/>
                </a:solidFill>
                <a:latin typeface="Trebuchet MS"/>
                <a:ea typeface="Trebuchet MS"/>
                <a:cs typeface="Trebuchet MS"/>
                <a:sym typeface="Trebuchet MS"/>
              </a:rPr>
              <a:t>Front End UI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4989512" y="2279650"/>
            <a:ext cx="990599" cy="3444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" sz="1100" u="none" cap="none" strike="noStrike">
                <a:solidFill>
                  <a:srgbClr val="0070C0"/>
                </a:solidFill>
                <a:latin typeface="Trebuchet MS"/>
                <a:ea typeface="Trebuchet MS"/>
                <a:cs typeface="Trebuchet MS"/>
                <a:sym typeface="Trebuchet MS"/>
              </a:rPr>
              <a:t>Back End API</a:t>
            </a:r>
          </a:p>
        </p:txBody>
      </p:sp>
      <p:sp>
        <p:nvSpPr>
          <p:cNvPr id="181" name="Shape 181"/>
          <p:cNvSpPr/>
          <p:nvPr/>
        </p:nvSpPr>
        <p:spPr>
          <a:xfrm>
            <a:off x="4989512" y="2312989"/>
            <a:ext cx="990599" cy="1063624"/>
          </a:xfrm>
          <a:prstGeom prst="rect">
            <a:avLst/>
          </a:prstGeom>
          <a:noFill/>
          <a:ln cap="rnd" cmpd="sng" w="9525">
            <a:solidFill>
              <a:srgbClr val="00B0F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2" name="Shape 182"/>
          <p:cNvSpPr txBox="1"/>
          <p:nvPr/>
        </p:nvSpPr>
        <p:spPr>
          <a:xfrm>
            <a:off x="5160962" y="3035300"/>
            <a:ext cx="620711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" sz="1100" u="none" cap="none" strike="noStrike">
                <a:solidFill>
                  <a:srgbClr val="0070C0"/>
                </a:solidFill>
                <a:latin typeface="Trebuchet MS"/>
                <a:ea typeface="Trebuchet MS"/>
                <a:cs typeface="Trebuchet MS"/>
                <a:sym typeface="Trebuchet MS"/>
              </a:rPr>
              <a:t>Django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1377950" y="2216150"/>
            <a:ext cx="1220788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" sz="1200" u="none" cap="none" strike="noStrike">
                <a:solidFill>
                  <a:srgbClr val="0070C0"/>
                </a:solidFill>
                <a:latin typeface="Trebuchet MS"/>
                <a:ea typeface="Trebuchet MS"/>
                <a:cs typeface="Trebuchet MS"/>
                <a:sym typeface="Trebuchet MS"/>
              </a:rPr>
              <a:t>SQL Database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1484312" y="3070225"/>
            <a:ext cx="1085850" cy="1968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" sz="1200" u="none" cap="none" strike="noStrike">
                <a:solidFill>
                  <a:srgbClr val="0070C0"/>
                </a:solidFill>
                <a:latin typeface="Trebuchet MS"/>
                <a:ea typeface="Trebuchet MS"/>
                <a:cs typeface="Trebuchet MS"/>
                <a:sym typeface="Trebuchet MS"/>
              </a:rPr>
              <a:t>PostgreSQL</a:t>
            </a:r>
          </a:p>
        </p:txBody>
      </p:sp>
      <p:sp>
        <p:nvSpPr>
          <p:cNvPr id="185" name="Shape 185"/>
          <p:cNvSpPr/>
          <p:nvPr/>
        </p:nvSpPr>
        <p:spPr>
          <a:xfrm>
            <a:off x="4989512" y="3976689"/>
            <a:ext cx="990599" cy="1063624"/>
          </a:xfrm>
          <a:prstGeom prst="rect">
            <a:avLst/>
          </a:prstGeom>
          <a:noFill/>
          <a:ln cap="rnd" cmpd="sng" w="19050">
            <a:solidFill>
              <a:srgbClr val="00B0F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4989512" y="4745039"/>
            <a:ext cx="990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" sz="1100" u="none" cap="none" strike="noStrike">
                <a:solidFill>
                  <a:srgbClr val="0070C0"/>
                </a:solidFill>
                <a:latin typeface="Trebuchet MS"/>
                <a:ea typeface="Trebuchet MS"/>
                <a:cs typeface="Trebuchet MS"/>
                <a:sym typeface="Trebuchet MS"/>
              </a:rPr>
              <a:t>AngularJS</a:t>
            </a:r>
          </a:p>
        </p:txBody>
      </p:sp>
      <p:sp>
        <p:nvSpPr>
          <p:cNvPr id="187" name="Shape 187"/>
          <p:cNvSpPr/>
          <p:nvPr/>
        </p:nvSpPr>
        <p:spPr>
          <a:xfrm>
            <a:off x="3683000" y="979488"/>
            <a:ext cx="3505200" cy="4321174"/>
          </a:xfrm>
          <a:prstGeom prst="rect">
            <a:avLst/>
          </a:prstGeom>
          <a:noFill/>
          <a:ln cap="rnd" cmpd="sng" w="19050">
            <a:solidFill>
              <a:srgbClr val="00B0F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5729287" y="1493838"/>
            <a:ext cx="1212850" cy="307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1400" u="none" cap="none" strike="noStrike">
                <a:solidFill>
                  <a:srgbClr val="0070C0"/>
                </a:solidFill>
                <a:latin typeface="Trebuchet MS"/>
                <a:ea typeface="Trebuchet MS"/>
                <a:cs typeface="Trebuchet MS"/>
                <a:sym typeface="Trebuchet MS"/>
              </a:rPr>
              <a:t> Amazon EC2</a:t>
            </a:r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14901" y="1219200"/>
            <a:ext cx="854074" cy="854074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 txBox="1"/>
          <p:nvPr/>
        </p:nvSpPr>
        <p:spPr>
          <a:xfrm>
            <a:off x="3940176" y="1336675"/>
            <a:ext cx="1273174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1200" u="none" cap="none" strike="noStrike">
                <a:solidFill>
                  <a:srgbClr val="0070C0"/>
                </a:solidFill>
                <a:latin typeface="Trebuchet MS"/>
                <a:ea typeface="Trebuchet MS"/>
                <a:cs typeface="Trebuchet MS"/>
                <a:sym typeface="Trebuchet MS"/>
              </a:rPr>
              <a:t>Cloud Computing Platform</a:t>
            </a:r>
          </a:p>
        </p:txBody>
      </p:sp>
      <p:cxnSp>
        <p:nvCxnSpPr>
          <p:cNvPr id="191" name="Shape 191"/>
          <p:cNvCxnSpPr/>
          <p:nvPr/>
        </p:nvCxnSpPr>
        <p:spPr>
          <a:xfrm>
            <a:off x="5470525" y="3395664"/>
            <a:ext cx="14288" cy="574674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192" name="Shape 192"/>
          <p:cNvSpPr/>
          <p:nvPr/>
        </p:nvSpPr>
        <p:spPr>
          <a:xfrm>
            <a:off x="822325" y="1293813"/>
            <a:ext cx="2309813" cy="2439986"/>
          </a:xfrm>
          <a:prstGeom prst="roundRect">
            <a:avLst>
              <a:gd fmla="val 16667" name="adj"/>
            </a:avLst>
          </a:prstGeom>
          <a:noFill/>
          <a:ln cap="rnd" cmpd="sng" w="19050">
            <a:solidFill>
              <a:srgbClr val="00B0F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8456614" y="2332039"/>
            <a:ext cx="1195386" cy="1042986"/>
          </a:xfrm>
          <a:prstGeom prst="hexagon">
            <a:avLst>
              <a:gd fmla="val 25000" name="adj"/>
              <a:gd fmla="val 115470" name="vf"/>
            </a:avLst>
          </a:prstGeom>
          <a:noFill/>
          <a:ln cap="flat" cmpd="sng" w="38100">
            <a:solidFill>
              <a:srgbClr val="00B0F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4" name="Shape 194"/>
          <p:cNvSpPr txBox="1"/>
          <p:nvPr/>
        </p:nvSpPr>
        <p:spPr>
          <a:xfrm>
            <a:off x="8528050" y="2462214"/>
            <a:ext cx="1052513" cy="738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" sz="14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External Data Collector</a:t>
            </a:r>
          </a:p>
        </p:txBody>
      </p:sp>
      <p:cxnSp>
        <p:nvCxnSpPr>
          <p:cNvPr id="195" name="Shape 195"/>
          <p:cNvCxnSpPr>
            <a:endCxn id="181" idx="3"/>
          </p:cNvCxnSpPr>
          <p:nvPr/>
        </p:nvCxnSpPr>
        <p:spPr>
          <a:xfrm rot="10800000">
            <a:off x="5980112" y="2844801"/>
            <a:ext cx="2455800" cy="174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lg" w="lg" type="triangle"/>
          </a:ln>
        </p:spPr>
      </p:cxnSp>
      <p:pic>
        <p:nvPicPr>
          <p:cNvPr id="196" name="Shape 19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14937" y="2563813"/>
            <a:ext cx="546099" cy="546099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 txBox="1"/>
          <p:nvPr/>
        </p:nvSpPr>
        <p:spPr>
          <a:xfrm>
            <a:off x="7207250" y="2544764"/>
            <a:ext cx="1595438" cy="338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" sz="16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Post {JSON}</a:t>
            </a:r>
          </a:p>
        </p:txBody>
      </p:sp>
      <p:sp>
        <p:nvSpPr>
          <p:cNvPr id="198" name="Shape 198"/>
          <p:cNvSpPr/>
          <p:nvPr/>
        </p:nvSpPr>
        <p:spPr>
          <a:xfrm>
            <a:off x="1377950" y="2249489"/>
            <a:ext cx="1220788" cy="1163637"/>
          </a:xfrm>
          <a:prstGeom prst="rect">
            <a:avLst/>
          </a:prstGeom>
          <a:noFill/>
          <a:ln cap="rnd" cmpd="sng" w="9525">
            <a:solidFill>
              <a:srgbClr val="00B0F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17663" y="1301750"/>
            <a:ext cx="860425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 txBox="1"/>
          <p:nvPr/>
        </p:nvSpPr>
        <p:spPr>
          <a:xfrm>
            <a:off x="984250" y="1500188"/>
            <a:ext cx="817562" cy="460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1200" u="none" cap="none" strike="noStrike">
                <a:solidFill>
                  <a:srgbClr val="0070C0"/>
                </a:solidFill>
                <a:latin typeface="Trebuchet MS"/>
                <a:ea typeface="Trebuchet MS"/>
                <a:cs typeface="Trebuchet MS"/>
                <a:sym typeface="Trebuchet MS"/>
              </a:rPr>
              <a:t>Database Server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2335213" y="1500188"/>
            <a:ext cx="817561" cy="460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1200" u="none" cap="none" strike="noStrike">
                <a:solidFill>
                  <a:srgbClr val="0070C0"/>
                </a:solidFill>
                <a:latin typeface="Trebuchet MS"/>
                <a:ea typeface="Trebuchet MS"/>
                <a:cs typeface="Trebuchet MS"/>
                <a:sym typeface="Trebuchet MS"/>
              </a:rPr>
              <a:t>Amazon RDS</a:t>
            </a:r>
          </a:p>
        </p:txBody>
      </p:sp>
      <p:pic>
        <p:nvPicPr>
          <p:cNvPr id="202" name="Shape 20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647825" y="2484438"/>
            <a:ext cx="749299" cy="7492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3" name="Shape 203"/>
          <p:cNvCxnSpPr>
            <a:stCxn id="198" idx="3"/>
            <a:endCxn id="181" idx="1"/>
          </p:cNvCxnSpPr>
          <p:nvPr/>
        </p:nvCxnSpPr>
        <p:spPr>
          <a:xfrm>
            <a:off x="2598738" y="2831307"/>
            <a:ext cx="2390700" cy="135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204" name="Shape 204"/>
          <p:cNvSpPr/>
          <p:nvPr/>
        </p:nvSpPr>
        <p:spPr>
          <a:xfrm>
            <a:off x="5484814" y="3498850"/>
            <a:ext cx="1069975" cy="369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" sz="18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API Calls</a:t>
            </a:r>
          </a:p>
        </p:txBody>
      </p:sp>
      <p:sp>
        <p:nvSpPr>
          <p:cNvPr id="205" name="Shape 205"/>
          <p:cNvSpPr/>
          <p:nvPr/>
        </p:nvSpPr>
        <p:spPr>
          <a:xfrm>
            <a:off x="4148139" y="2514600"/>
            <a:ext cx="638174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" sz="18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ORM</a:t>
            </a: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60962" y="4217989"/>
            <a:ext cx="647700" cy="6492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346334" y="494472"/>
            <a:ext cx="9467333" cy="6363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Structure of a Report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346334" y="1280528"/>
            <a:ext cx="9467333" cy="3795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85739" lvl="0" marL="28573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b="0" i="0" lang="en" sz="20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Metadata</a:t>
            </a:r>
          </a:p>
          <a:p>
            <a:pPr indent="-250799" lvl="1" marL="619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b="0" i="0" lang="en" sz="16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– which module the report comes from</a:t>
            </a:r>
          </a:p>
          <a:p>
            <a:pPr indent="-250799" lvl="1" marL="619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b="0" i="0" lang="en" sz="16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Severity – how important the report is</a:t>
            </a:r>
          </a:p>
          <a:p>
            <a:pPr indent="-250799" lvl="1" marL="619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b="0" i="0" lang="en" sz="16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Status – this report’s progress</a:t>
            </a:r>
          </a:p>
          <a:p>
            <a:pPr indent="-250799" lvl="1" marL="619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b="0" i="0" lang="en" sz="16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Title – the title of the report</a:t>
            </a:r>
          </a:p>
          <a:p>
            <a:pPr indent="-250799" lvl="1" marL="619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b="0" i="0" lang="en" sz="16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Date – timestamp of when report was posted to the dashboard</a:t>
            </a:r>
          </a:p>
          <a:p>
            <a:pPr indent="-250800" lvl="1" marL="6191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2030"/>
              <a:buFont typeface="Noto Sans Symbols"/>
              <a:buNone/>
            </a:pPr>
            <a:r>
              <a:t/>
            </a:r>
            <a:endParaRPr b="0" i="0" sz="1333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85739" lvl="0" marL="28573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b="0" i="0" lang="en" sz="20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Data</a:t>
            </a:r>
          </a:p>
          <a:p>
            <a:pPr indent="-250799" lvl="1" marL="619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b="0" i="0" lang="en" sz="16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Could be anything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346334" y="494472"/>
            <a:ext cx="9467333" cy="6363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Models.py</a:t>
            </a:r>
          </a:p>
        </p:txBody>
      </p:sp>
      <p:pic>
        <p:nvPicPr>
          <p:cNvPr id="218" name="Shape 2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5573" y="1512244"/>
            <a:ext cx="8268854" cy="36866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346334" y="494472"/>
            <a:ext cx="9467333" cy="6363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API Design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346334" y="1280528"/>
            <a:ext cx="7670994" cy="3795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85739" lvl="0" marL="28573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b="0" i="0" lang="en" sz="18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Includes calls to post, get, delete, and patch reports</a:t>
            </a:r>
          </a:p>
          <a:p>
            <a:pPr indent="-285739" lvl="0" marL="28573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b="0" i="0" lang="en" sz="18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Allows for filtering results based upon any of the fields they contain</a:t>
            </a:r>
          </a:p>
          <a:p>
            <a:pPr indent="-285739" lvl="0" marL="28573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b="0" i="0" lang="en" sz="18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Base URL: localhost:8000/dashboard/api/reports</a:t>
            </a:r>
          </a:p>
          <a:p>
            <a:pPr indent="-285739" lvl="0" marL="28573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▶"/>
            </a:pPr>
            <a:r>
              <a:rPr b="0" i="0" lang="en" sz="18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Same functionality for list of modules added to dashboard (mostly used by front end to populate sidebar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346334" y="494472"/>
            <a:ext cx="9467333" cy="6363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b="0" i="0" lang="en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API URL Examples</a:t>
            </a:r>
          </a:p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346334" y="1280528"/>
            <a:ext cx="9467333" cy="44344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85739" lvl="0" marL="28573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9999"/>
              <a:buFont typeface="Noto Sans Symbols"/>
              <a:buChar char="▶"/>
            </a:pPr>
            <a:r>
              <a:rPr b="0" i="0" lang="en" sz="18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Get all reports</a:t>
            </a:r>
          </a:p>
          <a:p>
            <a:pPr indent="-250799" lvl="1" marL="619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b="0" i="0" lang="en" sz="16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GET</a:t>
            </a:r>
            <a:r>
              <a:rPr b="0" i="0" lang="en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0" i="0" lang="en" sz="1600" u="sng" cap="none" strike="noStrike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http://localhost:8000/dashboard/api/reports/</a:t>
            </a:r>
          </a:p>
          <a:p>
            <a:pPr indent="-285739" lvl="0" marL="28573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9999"/>
              <a:buFont typeface="Noto Sans Symbols"/>
              <a:buChar char="▶"/>
            </a:pPr>
            <a:r>
              <a:rPr b="0" i="0" lang="en" sz="18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Get the report who’s id is ‘5’</a:t>
            </a:r>
          </a:p>
          <a:p>
            <a:pPr indent="-250799" lvl="1" marL="619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b="0" i="0" lang="en" sz="16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GET</a:t>
            </a:r>
            <a:r>
              <a:rPr b="0" i="0" lang="en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0" i="0" lang="en" sz="1600" u="sng" cap="none" strike="noStrike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http://localhost:8000/dashboard/api/reports/5/</a:t>
            </a:r>
          </a:p>
          <a:p>
            <a:pPr indent="-285739" lvl="0" marL="28573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9999"/>
              <a:buFont typeface="Noto Sans Symbols"/>
              <a:buChar char="▶"/>
            </a:pPr>
            <a:r>
              <a:rPr b="0" i="0" lang="en" sz="18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Post report(s)</a:t>
            </a:r>
          </a:p>
          <a:p>
            <a:pPr indent="-250799" lvl="1" marL="619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▶"/>
            </a:pPr>
            <a:r>
              <a:rPr b="0" i="0" lang="en" sz="16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POST</a:t>
            </a:r>
            <a:r>
              <a:rPr b="0" i="0" lang="en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0" i="0" lang="en" sz="1600" u="sng" cap="none" strike="noStrike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5"/>
              </a:rPr>
              <a:t>http://localhost:8000/dashboard/api/reports/</a:t>
            </a:r>
          </a:p>
          <a:p>
            <a:pPr indent="-285739" lvl="0" marL="28573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9999"/>
              <a:buFont typeface="Noto Sans Symbols"/>
              <a:buChar char="▶"/>
            </a:pPr>
            <a:r>
              <a:rPr b="0" i="0" lang="en" sz="18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Get all reports who’s severity is ‘1’</a:t>
            </a:r>
          </a:p>
          <a:p>
            <a:pPr indent="-250799" lvl="1" marL="619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Noto Sans Symbols"/>
              <a:buChar char="▶"/>
            </a:pPr>
            <a:r>
              <a:rPr b="0" i="0" lang="en" sz="16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GET</a:t>
            </a:r>
            <a:r>
              <a:rPr b="0" i="0" lang="en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0" i="0" lang="en" sz="1600" u="sng" cap="none" strike="noStrike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6"/>
              </a:rPr>
              <a:t>http://localhost:8000/dashboard/api/reports?severity=1</a:t>
            </a:r>
          </a:p>
          <a:p>
            <a:pPr indent="-285739" lvl="0" marL="28573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9999"/>
              <a:buFont typeface="Noto Sans Symbols"/>
              <a:buChar char="▶"/>
            </a:pPr>
            <a:r>
              <a:rPr b="0" i="0" lang="en" sz="18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Get all reports who’s module is ‘alas’ and status is ‘U’</a:t>
            </a:r>
          </a:p>
          <a:p>
            <a:pPr indent="-250799" lvl="1" marL="619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Noto Sans Symbols"/>
              <a:buChar char="▶"/>
            </a:pPr>
            <a:r>
              <a:rPr b="0" i="0" lang="en" sz="1600" u="none" cap="none" strike="noStrik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GET</a:t>
            </a:r>
            <a:r>
              <a:rPr b="0" i="0" lang="en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0" i="0" lang="en" sz="1600" u="sng" cap="none" strike="noStrike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7"/>
              </a:rPr>
              <a:t>http://localhost:8000/dashboard/api/reports?module=alas&amp;status=U</a:t>
            </a:r>
          </a:p>
          <a:p>
            <a:pPr indent="-285739" lvl="0" marL="28573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Noto Sans Symbols"/>
              <a:buNone/>
            </a:pPr>
            <a:r>
              <a:t/>
            </a:r>
            <a:endParaRPr b="0" i="0" sz="15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50800" lvl="1" marL="619100" marR="0" rtl="0" algn="l"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Pct val="82030"/>
              <a:buFont typeface="Noto Sans Symbols"/>
              <a:buNone/>
            </a:pPr>
            <a:r>
              <a:t/>
            </a:r>
            <a:endParaRPr b="0" i="0" sz="1333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